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2"/>
  </p:notesMasterIdLst>
  <p:sldIdLst>
    <p:sldId id="256" r:id="rId2"/>
    <p:sldId id="257" r:id="rId3"/>
    <p:sldId id="261" r:id="rId4"/>
    <p:sldId id="258" r:id="rId5"/>
    <p:sldId id="259" r:id="rId6"/>
    <p:sldId id="260"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00" autoAdjust="0"/>
    <p:restoredTop sz="78995" autoAdjust="0"/>
  </p:normalViewPr>
  <p:slideViewPr>
    <p:cSldViewPr snapToGrid="0">
      <p:cViewPr varScale="1">
        <p:scale>
          <a:sx n="57" d="100"/>
          <a:sy n="57" d="100"/>
        </p:scale>
        <p:origin x="-432" y="-84"/>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BCC07A-3064-4128-9167-2DF59D308EF6}" type="datetimeFigureOut">
              <a:rPr lang="en-US" smtClean="0"/>
              <a:pPr/>
              <a:t>9/8/2018</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318527-7FAF-4809-8996-646BD167EFB0}" type="slidenum">
              <a:rPr lang="en-US" smtClean="0"/>
              <a:pPr/>
              <a:t>‹#›</a:t>
            </a:fld>
            <a:endParaRPr lang="en-US" dirty="0"/>
          </a:p>
        </p:txBody>
      </p:sp>
    </p:spTree>
    <p:extLst>
      <p:ext uri="{BB962C8B-B14F-4D97-AF65-F5344CB8AC3E}">
        <p14:creationId xmlns:p14="http://schemas.microsoft.com/office/powerpoint/2010/main" xmlns="" val="12036668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slide</a:t>
            </a:r>
            <a:r>
              <a:rPr lang="en-US" baseline="0" dirty="0" smtClean="0"/>
              <a:t> will cover extensively the ERB project by discussing at length the sharing evidence to help in deeper understanding of the topic.</a:t>
            </a:r>
            <a:endParaRPr lang="en-US" dirty="0"/>
          </a:p>
        </p:txBody>
      </p:sp>
      <p:sp>
        <p:nvSpPr>
          <p:cNvPr id="4" name="Slide Number Placeholder 3"/>
          <p:cNvSpPr>
            <a:spLocks noGrp="1"/>
          </p:cNvSpPr>
          <p:nvPr>
            <p:ph type="sldNum" sz="quarter" idx="10"/>
          </p:nvPr>
        </p:nvSpPr>
        <p:spPr/>
        <p:txBody>
          <a:bodyPr/>
          <a:lstStyle/>
          <a:p>
            <a:fld id="{8F318527-7FAF-4809-8996-646BD167EFB0}"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population in question</a:t>
            </a:r>
            <a:r>
              <a:rPr lang="en-US" baseline="0" dirty="0" smtClean="0"/>
              <a:t> here is the nurses who are experiencing depression due to the nature of the work they undertake and their working environment.</a:t>
            </a:r>
          </a:p>
          <a:p>
            <a:r>
              <a:rPr lang="en-US" baseline="0" dirty="0" smtClean="0"/>
              <a:t>The intervention in this question is the use of whether the response relation as a self care technique is helpful to reduce this types of stress</a:t>
            </a:r>
          </a:p>
          <a:p>
            <a:r>
              <a:rPr lang="en-US" baseline="0" dirty="0" smtClean="0"/>
              <a:t>This is in comparison to the total failure to use response relaxation (RR) lead to the nurses experiencing reduced levels of work induced depression and stress while at the same time increasing their receptiveness to learning</a:t>
            </a:r>
          </a:p>
          <a:p>
            <a:endParaRPr lang="en-US" baseline="0" dirty="0" smtClean="0"/>
          </a:p>
          <a:p>
            <a:r>
              <a:rPr lang="en-US" baseline="0" dirty="0" smtClean="0"/>
              <a:t>The expected outcome is reduced stress levels among the nurses, improved teaching confidence as </a:t>
            </a:r>
            <a:r>
              <a:rPr lang="en-US" baseline="0" dirty="0" smtClean="0"/>
              <a:t>well </a:t>
            </a:r>
            <a:r>
              <a:rPr lang="en-US" baseline="0" dirty="0" smtClean="0"/>
              <a:t>as better receptiveness to learning RR</a:t>
            </a:r>
            <a:endParaRPr lang="en-US" dirty="0"/>
          </a:p>
        </p:txBody>
      </p:sp>
      <p:sp>
        <p:nvSpPr>
          <p:cNvPr id="4" name="Slide Number Placeholder 3"/>
          <p:cNvSpPr>
            <a:spLocks noGrp="1"/>
          </p:cNvSpPr>
          <p:nvPr>
            <p:ph type="sldNum" sz="quarter" idx="10"/>
          </p:nvPr>
        </p:nvSpPr>
        <p:spPr/>
        <p:txBody>
          <a:bodyPr/>
          <a:lstStyle/>
          <a:p>
            <a:fld id="{8F318527-7FAF-4809-8996-646BD167EFB0}" type="slidenum">
              <a:rPr lang="en-US" smtClean="0"/>
              <a:pPr/>
              <a:t>2</a:t>
            </a:fld>
            <a:endParaRPr lang="en-US" dirty="0"/>
          </a:p>
        </p:txBody>
      </p:sp>
    </p:spTree>
    <p:extLst>
      <p:ext uri="{BB962C8B-B14F-4D97-AF65-F5344CB8AC3E}">
        <p14:creationId xmlns:p14="http://schemas.microsoft.com/office/powerpoint/2010/main" xmlns="" val="16579025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has led to job dissatisfaction in</a:t>
            </a:r>
            <a:r>
              <a:rPr lang="en-US" baseline="0" dirty="0" smtClean="0"/>
              <a:t> the field of nursing and therefore abnormally high turn over rates.</a:t>
            </a:r>
          </a:p>
          <a:p>
            <a:r>
              <a:rPr lang="en-US" baseline="0" dirty="0" smtClean="0"/>
              <a:t>Most burses feel that their mental health is at stake due to the negative exposures they encounter during their work</a:t>
            </a:r>
          </a:p>
          <a:p>
            <a:r>
              <a:rPr lang="en-US" baseline="0" dirty="0" smtClean="0"/>
              <a:t>Additionally poor work environment and conditions </a:t>
            </a:r>
            <a:r>
              <a:rPr lang="en-US" baseline="0" dirty="0" smtClean="0"/>
              <a:t>have </a:t>
            </a:r>
            <a:r>
              <a:rPr lang="en-US" baseline="0" dirty="0" smtClean="0"/>
              <a:t>further led to increase in the stress and depression levels</a:t>
            </a:r>
          </a:p>
          <a:p>
            <a:r>
              <a:rPr lang="en-US" baseline="0" dirty="0" smtClean="0"/>
              <a:t>This has caused half the population of nurses between 27 and 60 </a:t>
            </a:r>
            <a:r>
              <a:rPr lang="en-US" baseline="0" dirty="0" smtClean="0"/>
              <a:t>years </a:t>
            </a:r>
            <a:r>
              <a:rPr lang="en-US" baseline="0" dirty="0" smtClean="0"/>
              <a:t>to consider abandoning the profession this might rob the nursing profession of its future</a:t>
            </a:r>
            <a:endParaRPr lang="en-US" dirty="0"/>
          </a:p>
        </p:txBody>
      </p:sp>
      <p:sp>
        <p:nvSpPr>
          <p:cNvPr id="4" name="Slide Number Placeholder 3"/>
          <p:cNvSpPr>
            <a:spLocks noGrp="1"/>
          </p:cNvSpPr>
          <p:nvPr>
            <p:ph type="sldNum" sz="quarter" idx="10"/>
          </p:nvPr>
        </p:nvSpPr>
        <p:spPr/>
        <p:txBody>
          <a:bodyPr/>
          <a:lstStyle/>
          <a:p>
            <a:fld id="{8F318527-7FAF-4809-8996-646BD167EFB0}" type="slidenum">
              <a:rPr lang="en-US" smtClean="0"/>
              <a:pPr/>
              <a:t>3</a:t>
            </a:fld>
            <a:endParaRPr lang="en-US" dirty="0"/>
          </a:p>
        </p:txBody>
      </p:sp>
    </p:spTree>
    <p:extLst>
      <p:ext uri="{BB962C8B-B14F-4D97-AF65-F5344CB8AC3E}">
        <p14:creationId xmlns:p14="http://schemas.microsoft.com/office/powerpoint/2010/main" xmlns="" val="6988276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research on</a:t>
            </a:r>
            <a:r>
              <a:rPr lang="en-US" baseline="0" dirty="0" smtClean="0"/>
              <a:t> the effects of the use of RR came to a conclusion that nurses who had been using the technique for self-care found it easier to teach it to booth their [patients and their peers</a:t>
            </a:r>
          </a:p>
          <a:p>
            <a:r>
              <a:rPr lang="en-US" baseline="0" dirty="0" smtClean="0"/>
              <a:t>Additionally, the were able to teach and guide their patients adequately and with confidence on how to correctly use the technique</a:t>
            </a:r>
          </a:p>
          <a:p>
            <a:r>
              <a:rPr lang="en-US" baseline="0" dirty="0" smtClean="0"/>
              <a:t>Better service provision was experienced as nurses undertook tasks associated with mental health care more efficiently and confidently</a:t>
            </a:r>
            <a:endParaRPr lang="en-US" dirty="0"/>
          </a:p>
        </p:txBody>
      </p:sp>
      <p:sp>
        <p:nvSpPr>
          <p:cNvPr id="4" name="Slide Number Placeholder 3"/>
          <p:cNvSpPr>
            <a:spLocks noGrp="1"/>
          </p:cNvSpPr>
          <p:nvPr>
            <p:ph type="sldNum" sz="quarter" idx="10"/>
          </p:nvPr>
        </p:nvSpPr>
        <p:spPr/>
        <p:txBody>
          <a:bodyPr/>
          <a:lstStyle/>
          <a:p>
            <a:fld id="{8F318527-7FAF-4809-8996-646BD167EFB0}" type="slidenum">
              <a:rPr lang="en-US" smtClean="0"/>
              <a:pPr/>
              <a:t>4</a:t>
            </a:fld>
            <a:endParaRPr lang="en-US" dirty="0"/>
          </a:p>
        </p:txBody>
      </p:sp>
    </p:spTree>
    <p:extLst>
      <p:ext uri="{BB962C8B-B14F-4D97-AF65-F5344CB8AC3E}">
        <p14:creationId xmlns:p14="http://schemas.microsoft.com/office/powerpoint/2010/main" xmlns="" val="20768507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nurses thought</a:t>
            </a:r>
            <a:r>
              <a:rPr lang="en-US" baseline="0" dirty="0" smtClean="0"/>
              <a:t> that learning RR would help them be able to manage all the work induced stress ad depression that they were experiencing. </a:t>
            </a:r>
          </a:p>
          <a:p>
            <a:r>
              <a:rPr lang="en-US" baseline="0" dirty="0" smtClean="0"/>
              <a:t>This led to increased receptiveness to the lessons they learnt on the use of RR and its its implementation in their day to day work</a:t>
            </a:r>
            <a:endParaRPr lang="en-US" dirty="0"/>
          </a:p>
        </p:txBody>
      </p:sp>
      <p:sp>
        <p:nvSpPr>
          <p:cNvPr id="4" name="Slide Number Placeholder 3"/>
          <p:cNvSpPr>
            <a:spLocks noGrp="1"/>
          </p:cNvSpPr>
          <p:nvPr>
            <p:ph type="sldNum" sz="quarter" idx="10"/>
          </p:nvPr>
        </p:nvSpPr>
        <p:spPr/>
        <p:txBody>
          <a:bodyPr/>
          <a:lstStyle/>
          <a:p>
            <a:fld id="{8F318527-7FAF-4809-8996-646BD167EFB0}" type="slidenum">
              <a:rPr lang="en-US" smtClean="0"/>
              <a:pPr/>
              <a:t>5</a:t>
            </a:fld>
            <a:endParaRPr lang="en-US" dirty="0"/>
          </a:p>
        </p:txBody>
      </p:sp>
    </p:spTree>
    <p:extLst>
      <p:ext uri="{BB962C8B-B14F-4D97-AF65-F5344CB8AC3E}">
        <p14:creationId xmlns:p14="http://schemas.microsoft.com/office/powerpoint/2010/main" xmlns="" val="15876022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RR however contrary to the hypothesis did not lead</a:t>
            </a:r>
            <a:r>
              <a:rPr lang="en-US" baseline="0" dirty="0" smtClean="0"/>
              <a:t> to any significant improvement in the state of the mental health of nurses in the course of their work. The stress levels caused by work did not reduce in any way</a:t>
            </a:r>
          </a:p>
          <a:p>
            <a:r>
              <a:rPr lang="en-US" baseline="0" dirty="0" smtClean="0"/>
              <a:t>However it was not totally ineffective as the were negligible improvements as depression and stress experienced by the nurses slightly became lower.</a:t>
            </a:r>
          </a:p>
          <a:p>
            <a:r>
              <a:rPr lang="en-US" baseline="0" dirty="0" smtClean="0"/>
              <a:t>The nurses remained hugely dissatisfied with their jobs and how it led to declined mental health</a:t>
            </a:r>
            <a:endParaRPr lang="en-US" dirty="0"/>
          </a:p>
        </p:txBody>
      </p:sp>
      <p:sp>
        <p:nvSpPr>
          <p:cNvPr id="4" name="Slide Number Placeholder 3"/>
          <p:cNvSpPr>
            <a:spLocks noGrp="1"/>
          </p:cNvSpPr>
          <p:nvPr>
            <p:ph type="sldNum" sz="quarter" idx="10"/>
          </p:nvPr>
        </p:nvSpPr>
        <p:spPr/>
        <p:txBody>
          <a:bodyPr/>
          <a:lstStyle/>
          <a:p>
            <a:fld id="{8F318527-7FAF-4809-8996-646BD167EFB0}" type="slidenum">
              <a:rPr lang="en-US" smtClean="0"/>
              <a:pPr/>
              <a:t>6</a:t>
            </a:fld>
            <a:endParaRPr lang="en-US" dirty="0"/>
          </a:p>
        </p:txBody>
      </p:sp>
    </p:spTree>
    <p:extLst>
      <p:ext uri="{BB962C8B-B14F-4D97-AF65-F5344CB8AC3E}">
        <p14:creationId xmlns:p14="http://schemas.microsoft.com/office/powerpoint/2010/main" xmlns="" val="37978626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use of RR technique should be included in the </a:t>
            </a:r>
            <a:r>
              <a:rPr lang="en-US" dirty="0" smtClean="0"/>
              <a:t>nursing </a:t>
            </a:r>
            <a:r>
              <a:rPr lang="en-US" dirty="0" smtClean="0"/>
              <a:t>process as it would help both nurses and their patients</a:t>
            </a:r>
          </a:p>
          <a:p>
            <a:r>
              <a:rPr lang="en-US" dirty="0" smtClean="0"/>
              <a:t>It was observed that the RR</a:t>
            </a:r>
            <a:r>
              <a:rPr lang="en-US" baseline="0" dirty="0" smtClean="0"/>
              <a:t> technique improved the communication between the nurses and their patients which is vital for quality </a:t>
            </a:r>
            <a:r>
              <a:rPr lang="en-US" baseline="0" dirty="0" smtClean="0"/>
              <a:t>healthcare </a:t>
            </a:r>
            <a:r>
              <a:rPr lang="en-US" baseline="0" dirty="0" smtClean="0"/>
              <a:t>provision</a:t>
            </a:r>
          </a:p>
          <a:p>
            <a:r>
              <a:rPr lang="en-US" baseline="0" dirty="0" smtClean="0"/>
              <a:t>Additionally the method of self-care, even though negligibly, helped the nurses manage their stress levels and therefore be reduce the incidences of job dissatisfaction</a:t>
            </a:r>
          </a:p>
          <a:p>
            <a:r>
              <a:rPr lang="en-US" baseline="0" dirty="0" smtClean="0"/>
              <a:t>The final recommendation is since the research did not find conclusive evidence that RR  was effective in reducing work related mental issues among nurses a more detailed </a:t>
            </a:r>
            <a:endParaRPr lang="en-US" dirty="0"/>
          </a:p>
        </p:txBody>
      </p:sp>
      <p:sp>
        <p:nvSpPr>
          <p:cNvPr id="4" name="Slide Number Placeholder 3"/>
          <p:cNvSpPr>
            <a:spLocks noGrp="1"/>
          </p:cNvSpPr>
          <p:nvPr>
            <p:ph type="sldNum" sz="quarter" idx="10"/>
          </p:nvPr>
        </p:nvSpPr>
        <p:spPr/>
        <p:txBody>
          <a:bodyPr/>
          <a:lstStyle/>
          <a:p>
            <a:fld id="{8F318527-7FAF-4809-8996-646BD167EFB0}" type="slidenum">
              <a:rPr lang="en-US" smtClean="0"/>
              <a:pPr/>
              <a:t>7</a:t>
            </a:fld>
            <a:endParaRPr lang="en-US" dirty="0"/>
          </a:p>
        </p:txBody>
      </p:sp>
    </p:spTree>
    <p:extLst>
      <p:ext uri="{BB962C8B-B14F-4D97-AF65-F5344CB8AC3E}">
        <p14:creationId xmlns:p14="http://schemas.microsoft.com/office/powerpoint/2010/main" xmlns="" val="10819531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introduction of the research was clear and properly</a:t>
            </a:r>
            <a:r>
              <a:rPr lang="en-US" baseline="0" dirty="0" smtClean="0"/>
              <a:t> phrased .</a:t>
            </a:r>
          </a:p>
          <a:p>
            <a:r>
              <a:rPr lang="en-US" baseline="0" dirty="0" smtClean="0"/>
              <a:t>The Pico question was clear in terms of the population, intervention and observation  aspects although it lacked the comparison aspects</a:t>
            </a:r>
          </a:p>
          <a:p>
            <a:r>
              <a:rPr lang="en-US" baseline="0" dirty="0" smtClean="0"/>
              <a:t>The PICO  questions was related to the practice of nursing</a:t>
            </a:r>
            <a:endParaRPr lang="en-US" dirty="0"/>
          </a:p>
        </p:txBody>
      </p:sp>
      <p:sp>
        <p:nvSpPr>
          <p:cNvPr id="4" name="Slide Number Placeholder 3"/>
          <p:cNvSpPr>
            <a:spLocks noGrp="1"/>
          </p:cNvSpPr>
          <p:nvPr>
            <p:ph type="sldNum" sz="quarter" idx="10"/>
          </p:nvPr>
        </p:nvSpPr>
        <p:spPr/>
        <p:txBody>
          <a:bodyPr/>
          <a:lstStyle/>
          <a:p>
            <a:fld id="{8F318527-7FAF-4809-8996-646BD167EFB0}" type="slidenum">
              <a:rPr lang="en-US" smtClean="0"/>
              <a:pPr/>
              <a:t>8</a:t>
            </a:fld>
            <a:endParaRPr lang="en-US" dirty="0"/>
          </a:p>
        </p:txBody>
      </p:sp>
    </p:spTree>
    <p:extLst>
      <p:ext uri="{BB962C8B-B14F-4D97-AF65-F5344CB8AC3E}">
        <p14:creationId xmlns:p14="http://schemas.microsoft.com/office/powerpoint/2010/main" xmlns="" val="38631094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EBP</a:t>
            </a:r>
            <a:r>
              <a:rPr lang="en-US" baseline="0" dirty="0" smtClean="0"/>
              <a:t> project defined reliability as consistency in the measures of a study and stated the source from which the definition was </a:t>
            </a:r>
            <a:r>
              <a:rPr lang="en-US" baseline="0" dirty="0" smtClean="0"/>
              <a:t>obtained</a:t>
            </a:r>
            <a:endParaRPr lang="en-US" baseline="0" dirty="0" smtClean="0"/>
          </a:p>
          <a:p>
            <a:r>
              <a:rPr lang="en-US" baseline="0" dirty="0" smtClean="0"/>
              <a:t>The definition of validity as how well the abstract content that was being examined is reflected on by the used instruments was spot on and connecting the two to the facts of the case was really excellent.</a:t>
            </a:r>
          </a:p>
          <a:p>
            <a:r>
              <a:rPr lang="en-US" baseline="0" dirty="0" smtClean="0"/>
              <a:t>The  recommendations of the paper was well phrased and gave school nurses directions that they should not hesitate to use stock epinephrine auto-injectors in event incidences of anaphylactic shock occurred in their schools</a:t>
            </a:r>
            <a:endParaRPr lang="en-US" dirty="0"/>
          </a:p>
        </p:txBody>
      </p:sp>
      <p:sp>
        <p:nvSpPr>
          <p:cNvPr id="4" name="Slide Number Placeholder 3"/>
          <p:cNvSpPr>
            <a:spLocks noGrp="1"/>
          </p:cNvSpPr>
          <p:nvPr>
            <p:ph type="sldNum" sz="quarter" idx="10"/>
          </p:nvPr>
        </p:nvSpPr>
        <p:spPr/>
        <p:txBody>
          <a:bodyPr/>
          <a:lstStyle/>
          <a:p>
            <a:fld id="{8F318527-7FAF-4809-8996-646BD167EFB0}" type="slidenum">
              <a:rPr lang="en-US" smtClean="0"/>
              <a:pPr/>
              <a:t>9</a:t>
            </a:fld>
            <a:endParaRPr lang="en-US" dirty="0"/>
          </a:p>
        </p:txBody>
      </p:sp>
    </p:spTree>
    <p:extLst>
      <p:ext uri="{BB962C8B-B14F-4D97-AF65-F5344CB8AC3E}">
        <p14:creationId xmlns:p14="http://schemas.microsoft.com/office/powerpoint/2010/main" xmlns="" val="36921123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9/8/2018</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r>
              <a:rPr lang="en-US" dirty="0"/>
              <a:t>
              </a:t>
            </a:r>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pPr/>
              <a:t>9/8/2018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dirty="0"/>
              <a:pPr/>
              <a:t>9/8/2018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pPr/>
              <a:t>9/8/2018</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pPr/>
              <a:t>9/8/2018</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pPr/>
              <a:t>9/8/2018</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pPr/>
              <a:t>9/8/2018</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dirty="0"/>
              <a:pPr/>
              <a:t>9/8/2018</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dirty="0"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dirty="0"/>
              <a:pPr/>
              <a:t>9/8/2018</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3A1CC3-2375-41D4-9E03-427CAF2A4C1A}" type="datetimeFigureOut">
              <a:rPr lang="en-US" dirty="0"/>
              <a:pPr/>
              <a:t>9/8/2018</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FF16868-8199-4C2C-A5B1-63AEE139F88E}" type="datetimeFigureOut">
              <a:rPr lang="en-US" dirty="0"/>
              <a:pPr/>
              <a:t>9/8/2018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D9FF7F-6988-44CC-821B-644E70CD2F73}" type="datetimeFigureOut">
              <a:rPr lang="en-US" dirty="0"/>
              <a:pPr/>
              <a:t>9/8/2018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C12C299-16B2-4475-990D-751901EACC14}" type="datetimeFigureOut">
              <a:rPr lang="en-US" dirty="0"/>
              <a:pPr/>
              <a:t>9/8/2018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pPr/>
              <a:t>9/8/2018</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pPr/>
              <a:t>9/8/2018</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pPr/>
              <a:t>9/8/2018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pPr/>
              <a:t>9/8/2018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pPr/>
              <a:t>9/8/2018</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r>
              <a:rPr lang="en-US" dirty="0"/>
              <a:t>
              </a:t>
            </a:r>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2099734"/>
            <a:ext cx="8825658" cy="2677646"/>
          </a:xfrm>
        </p:spPr>
        <p:txBody>
          <a:bodyPr/>
          <a:lstStyle/>
          <a:p>
            <a:pPr algn="ctr">
              <a:lnSpc>
                <a:spcPct val="200000"/>
              </a:lnSpc>
            </a:pPr>
            <a:r>
              <a:rPr lang="en-US" sz="3200" b="1" dirty="0" smtClean="0">
                <a:latin typeface="Times New Roman" panose="02020603050405020304" pitchFamily="18" charset="0"/>
                <a:cs typeface="Times New Roman" panose="02020603050405020304" pitchFamily="18" charset="0"/>
              </a:rPr>
              <a:t>EBP </a:t>
            </a:r>
            <a:r>
              <a:rPr lang="en-US" sz="3200" b="1" dirty="0" smtClean="0">
                <a:latin typeface="Times New Roman" panose="02020603050405020304" pitchFamily="18" charset="0"/>
                <a:cs typeface="Times New Roman" panose="02020603050405020304" pitchFamily="18" charset="0"/>
              </a:rPr>
              <a:t>Project- Sharing the Evidence</a:t>
            </a:r>
            <a:r>
              <a:rPr lang="en-US" sz="3200" b="1" dirty="0" smtClean="0">
                <a:latin typeface="Times New Roman" panose="02020603050405020304" pitchFamily="18" charset="0"/>
                <a:cs typeface="Times New Roman" panose="02020603050405020304" pitchFamily="18" charset="0"/>
              </a:rPr>
              <a:t/>
            </a:r>
            <a:br>
              <a:rPr lang="en-US" sz="3200" b="1" dirty="0" smtClean="0">
                <a:latin typeface="Times New Roman" panose="02020603050405020304" pitchFamily="18" charset="0"/>
                <a:cs typeface="Times New Roman" panose="02020603050405020304" pitchFamily="18" charset="0"/>
              </a:rPr>
            </a:br>
            <a:r>
              <a:rPr lang="en-US" sz="3200" b="1" dirty="0" smtClean="0">
                <a:latin typeface="Times New Roman" panose="02020603050405020304" pitchFamily="18" charset="0"/>
                <a:cs typeface="Times New Roman" panose="02020603050405020304" pitchFamily="18" charset="0"/>
              </a:rPr>
              <a:t>Student’s Name</a:t>
            </a:r>
            <a:r>
              <a:rPr lang="en-US" sz="3200" b="1" dirty="0" smtClean="0">
                <a:latin typeface="Times New Roman" panose="02020603050405020304" pitchFamily="18" charset="0"/>
                <a:cs typeface="Times New Roman" panose="02020603050405020304" pitchFamily="18" charset="0"/>
              </a:rPr>
              <a:t/>
            </a:r>
            <a:br>
              <a:rPr lang="en-US" sz="3200" b="1" dirty="0" smtClean="0">
                <a:latin typeface="Times New Roman" panose="02020603050405020304" pitchFamily="18" charset="0"/>
                <a:cs typeface="Times New Roman" panose="02020603050405020304" pitchFamily="18" charset="0"/>
              </a:rPr>
            </a:br>
            <a:r>
              <a:rPr lang="en-US" sz="3200" b="1" dirty="0" smtClean="0">
                <a:latin typeface="Times New Roman" panose="02020603050405020304" pitchFamily="18" charset="0"/>
                <a:cs typeface="Times New Roman" panose="02020603050405020304" pitchFamily="18" charset="0"/>
              </a:rPr>
              <a:t>Institutional Affiliation</a:t>
            </a:r>
            <a:endParaRPr lang="en-US" sz="3200" b="1" dirty="0"/>
          </a:p>
        </p:txBody>
      </p:sp>
    </p:spTree>
    <p:extLst>
      <p:ext uri="{BB962C8B-B14F-4D97-AF65-F5344CB8AC3E}">
        <p14:creationId xmlns:p14="http://schemas.microsoft.com/office/powerpoint/2010/main" xmlns="" val="6089998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anose="02020603050405020304" pitchFamily="18" charset="0"/>
                <a:cs typeface="Times New Roman" panose="02020603050405020304" pitchFamily="18" charset="0"/>
              </a:rPr>
              <a:t>Pico Question </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54954" y="2603499"/>
            <a:ext cx="8825659" cy="4058557"/>
          </a:xfrm>
        </p:spPr>
        <p:txBody>
          <a:bodyPr>
            <a:normAutofit lnSpcReduction="10000"/>
          </a:bodyPr>
          <a:lstStyle/>
          <a:p>
            <a:r>
              <a:rPr lang="en-US" sz="2800" dirty="0" smtClean="0">
                <a:latin typeface="Times New Roman" panose="02020603050405020304" pitchFamily="18" charset="0"/>
                <a:cs typeface="Times New Roman" panose="02020603050405020304" pitchFamily="18" charset="0"/>
              </a:rPr>
              <a:t>For nurses experiencing work related stress and depression</a:t>
            </a:r>
          </a:p>
          <a:p>
            <a:r>
              <a:rPr lang="en-US" sz="2800" dirty="0" smtClean="0">
                <a:latin typeface="Times New Roman" panose="02020603050405020304" pitchFamily="18" charset="0"/>
                <a:cs typeface="Times New Roman" panose="02020603050405020304" pitchFamily="18" charset="0"/>
              </a:rPr>
              <a:t>Thus the question whether the use of relaxation response helps alleviate this stress</a:t>
            </a:r>
          </a:p>
          <a:p>
            <a:r>
              <a:rPr lang="en-US" sz="2800" dirty="0">
                <a:latin typeface="Times New Roman" panose="02020603050405020304" pitchFamily="18" charset="0"/>
                <a:cs typeface="Times New Roman" panose="02020603050405020304" pitchFamily="18" charset="0"/>
              </a:rPr>
              <a:t>The comparison is the total failure to use the relaxation technique by some </a:t>
            </a:r>
            <a:r>
              <a:rPr lang="en-US" sz="2800" dirty="0" smtClean="0">
                <a:latin typeface="Times New Roman" panose="02020603050405020304" pitchFamily="18" charset="0"/>
                <a:cs typeface="Times New Roman" panose="02020603050405020304" pitchFamily="18" charset="0"/>
              </a:rPr>
              <a:t>nurses</a:t>
            </a:r>
          </a:p>
          <a:p>
            <a:r>
              <a:rPr lang="en-US" sz="2800" dirty="0" smtClean="0">
                <a:latin typeface="Times New Roman" panose="02020603050405020304" pitchFamily="18" charset="0"/>
                <a:cs typeface="Times New Roman" panose="02020603050405020304" pitchFamily="18" charset="0"/>
              </a:rPr>
              <a:t>Additionally, does it lead to increased confidence of the nurses in teaching</a:t>
            </a:r>
          </a:p>
          <a:p>
            <a:r>
              <a:rPr lang="en-US" sz="2800" dirty="0" smtClean="0">
                <a:latin typeface="Times New Roman" panose="02020603050405020304" pitchFamily="18" charset="0"/>
                <a:cs typeface="Times New Roman" panose="02020603050405020304" pitchFamily="18" charset="0"/>
              </a:rPr>
              <a:t>This is the PICO question that guided the evidence search</a:t>
            </a:r>
          </a:p>
          <a:p>
            <a:endParaRPr lang="en-US" sz="28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981422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b="1" dirty="0" smtClean="0">
                <a:latin typeface="Times New Roman" panose="02020603050405020304" pitchFamily="18" charset="0"/>
                <a:cs typeface="Times New Roman" panose="02020603050405020304" pitchFamily="18" charset="0"/>
              </a:rPr>
              <a:t>Nurse Quit Their Jobs Due to Work Related Stress</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Autofit/>
          </a:bodyPr>
          <a:lstStyle/>
          <a:p>
            <a:r>
              <a:rPr lang="en-US" sz="2800" dirty="0" smtClean="0">
                <a:latin typeface="Times New Roman" panose="02020603050405020304" pitchFamily="18" charset="0"/>
                <a:cs typeface="Times New Roman" panose="02020603050405020304" pitchFamily="18" charset="0"/>
              </a:rPr>
              <a:t>work related stress and depression is the leading cause of high nurse turnover rates</a:t>
            </a:r>
          </a:p>
          <a:p>
            <a:r>
              <a:rPr lang="en-US" sz="2800" dirty="0" smtClean="0">
                <a:latin typeface="Times New Roman" panose="02020603050405020304" pitchFamily="18" charset="0"/>
                <a:cs typeface="Times New Roman" panose="02020603050405020304" pitchFamily="18" charset="0"/>
              </a:rPr>
              <a:t>It is brought about by the pressure of the nursing career</a:t>
            </a:r>
          </a:p>
          <a:p>
            <a:r>
              <a:rPr lang="en-US" sz="2800" dirty="0">
                <a:latin typeface="Times New Roman" panose="02020603050405020304" pitchFamily="18" charset="0"/>
                <a:cs typeface="Times New Roman" panose="02020603050405020304" pitchFamily="18" charset="0"/>
              </a:rPr>
              <a:t>T</a:t>
            </a:r>
            <a:r>
              <a:rPr lang="en-US" sz="2800" dirty="0" smtClean="0">
                <a:latin typeface="Times New Roman" panose="02020603050405020304" pitchFamily="18" charset="0"/>
                <a:cs typeface="Times New Roman" panose="02020603050405020304" pitchFamily="18" charset="0"/>
              </a:rPr>
              <a:t>his mental stress is also caused by poor working conditions</a:t>
            </a:r>
          </a:p>
          <a:p>
            <a:r>
              <a:rPr lang="en-US" sz="2800" dirty="0" smtClean="0">
                <a:latin typeface="Times New Roman" panose="02020603050405020304" pitchFamily="18" charset="0"/>
                <a:cs typeface="Times New Roman" panose="02020603050405020304" pitchFamily="18" charset="0"/>
              </a:rPr>
              <a:t>At least half of the future of nursing is making considerations to quit within the next one year (Aiken, 2002)</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0828216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b="1" dirty="0" smtClean="0">
                <a:latin typeface="Times New Roman" panose="02020603050405020304" pitchFamily="18" charset="0"/>
                <a:cs typeface="Times New Roman" panose="02020603050405020304" pitchFamily="18" charset="0"/>
              </a:rPr>
              <a:t>RR Boost Nurses Teaching Confidence</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54954" y="2603500"/>
            <a:ext cx="8825659" cy="4254500"/>
          </a:xfrm>
        </p:spPr>
        <p:txBody>
          <a:bodyPr>
            <a:normAutofit/>
          </a:bodyPr>
          <a:lstStyle/>
          <a:p>
            <a:r>
              <a:rPr lang="en-US" sz="2800" dirty="0" smtClean="0">
                <a:latin typeface="Times New Roman" panose="02020603050405020304" pitchFamily="18" charset="0"/>
                <a:cs typeface="Times New Roman" panose="02020603050405020304" pitchFamily="18" charset="0"/>
              </a:rPr>
              <a:t>The use of relaxation response boosts the ability of nurses to teach the technique to their patients confidently</a:t>
            </a:r>
          </a:p>
          <a:p>
            <a:r>
              <a:rPr lang="en-US" sz="2800" dirty="0" smtClean="0">
                <a:latin typeface="Times New Roman" panose="02020603050405020304" pitchFamily="18" charset="0"/>
                <a:cs typeface="Times New Roman" panose="02020603050405020304" pitchFamily="18" charset="0"/>
              </a:rPr>
              <a:t>They had gained first hand experience on how to carry out the technique</a:t>
            </a:r>
          </a:p>
          <a:p>
            <a:r>
              <a:rPr lang="en-US" sz="2800" dirty="0" smtClean="0">
                <a:latin typeface="Times New Roman" panose="02020603050405020304" pitchFamily="18" charset="0"/>
                <a:cs typeface="Times New Roman" panose="02020603050405020304" pitchFamily="18" charset="0"/>
              </a:rPr>
              <a:t>They were able to guide their patients and their peers on how to use RR to manage their mental health (calisi, 2007)</a:t>
            </a:r>
          </a:p>
          <a:p>
            <a:r>
              <a:rPr lang="en-US" sz="2800" dirty="0" smtClean="0">
                <a:latin typeface="Times New Roman" panose="02020603050405020304" pitchFamily="18" charset="0"/>
                <a:cs typeface="Times New Roman" panose="02020603050405020304" pitchFamily="18" charset="0"/>
              </a:rPr>
              <a:t>This boosted the quality of service they offered to patients</a:t>
            </a:r>
          </a:p>
          <a:p>
            <a:endParaRPr lang="en-US" sz="2800" dirty="0" smtClean="0">
              <a:latin typeface="Times New Roman" panose="02020603050405020304" pitchFamily="18" charset="0"/>
              <a:cs typeface="Times New Roman" panose="02020603050405020304" pitchFamily="18" charset="0"/>
            </a:endParaRPr>
          </a:p>
          <a:p>
            <a:endParaRPr lang="en-US" sz="2800" dirty="0" smtClean="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9940871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b="1" dirty="0" smtClean="0">
                <a:latin typeface="Times New Roman" panose="02020603050405020304" pitchFamily="18" charset="0"/>
                <a:cs typeface="Times New Roman" panose="02020603050405020304" pitchFamily="18" charset="0"/>
              </a:rPr>
              <a:t>Nurses Were Receptive To Learning The RR Self-care Skills</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20000"/>
          </a:bodyPr>
          <a:lstStyle/>
          <a:p>
            <a:r>
              <a:rPr lang="en-US" sz="2800" dirty="0" smtClean="0">
                <a:latin typeface="Times New Roman" panose="02020603050405020304" pitchFamily="18" charset="0"/>
                <a:cs typeface="Times New Roman" panose="02020603050405020304" pitchFamily="18" charset="0"/>
              </a:rPr>
              <a:t>According to Calisi (2007), nurses who were part of the study sample showed good receptiveness to learning the relaxation technique</a:t>
            </a:r>
          </a:p>
          <a:p>
            <a:r>
              <a:rPr lang="en-US" sz="2800" dirty="0" smtClean="0">
                <a:latin typeface="Times New Roman" panose="02020603050405020304" pitchFamily="18" charset="0"/>
                <a:cs typeface="Times New Roman" panose="02020603050405020304" pitchFamily="18" charset="0"/>
              </a:rPr>
              <a:t>They stated that they had gained a lot of benefits as a result of learning the technique</a:t>
            </a:r>
          </a:p>
          <a:p>
            <a:r>
              <a:rPr lang="en-US" sz="2800" dirty="0" smtClean="0">
                <a:latin typeface="Times New Roman" panose="02020603050405020304" pitchFamily="18" charset="0"/>
                <a:cs typeface="Times New Roman" panose="02020603050405020304" pitchFamily="18" charset="0"/>
              </a:rPr>
              <a:t>They saw the technique as an additional skill to their existing nursing skills</a:t>
            </a:r>
          </a:p>
          <a:p>
            <a:r>
              <a:rPr lang="en-US" sz="2800" dirty="0" smtClean="0">
                <a:latin typeface="Times New Roman" panose="02020603050405020304" pitchFamily="18" charset="0"/>
                <a:cs typeface="Times New Roman" panose="02020603050405020304" pitchFamily="18" charset="0"/>
              </a:rPr>
              <a:t>They requested that they be briefed on such other opportunities in future so that they can participate</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1722559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b="1" dirty="0" smtClean="0">
                <a:latin typeface="Times New Roman" panose="02020603050405020304" pitchFamily="18" charset="0"/>
                <a:cs typeface="Times New Roman" panose="02020603050405020304" pitchFamily="18" charset="0"/>
              </a:rPr>
              <a:t>RR Had Negligible Effects On Nurse’ Work Related Mental Health Problems</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r>
              <a:rPr lang="en-US" sz="2800" dirty="0" smtClean="0">
                <a:latin typeface="Times New Roman" panose="02020603050405020304" pitchFamily="18" charset="0"/>
                <a:cs typeface="Times New Roman" panose="02020603050405020304" pitchFamily="18" charset="0"/>
              </a:rPr>
              <a:t>Relaxation response did not significantly reduce the stress and depression levels of the nurses</a:t>
            </a:r>
          </a:p>
          <a:p>
            <a:r>
              <a:rPr lang="en-US" sz="2800" dirty="0" smtClean="0">
                <a:latin typeface="Times New Roman" panose="02020603050405020304" pitchFamily="18" charset="0"/>
                <a:cs typeface="Times New Roman" panose="02020603050405020304" pitchFamily="18" charset="0"/>
              </a:rPr>
              <a:t>Negligible improvement in job satisfaction</a:t>
            </a:r>
          </a:p>
          <a:p>
            <a:r>
              <a:rPr lang="en-US" sz="2800" dirty="0" smtClean="0">
                <a:latin typeface="Times New Roman" panose="02020603050405020304" pitchFamily="18" charset="0"/>
                <a:cs typeface="Times New Roman" panose="02020603050405020304" pitchFamily="18" charset="0"/>
              </a:rPr>
              <a:t>There however a slight improvement of the mental health of nurses who used the RR self-care technique</a:t>
            </a:r>
          </a:p>
          <a:p>
            <a:r>
              <a:rPr lang="en-US" sz="2800" dirty="0" smtClean="0">
                <a:latin typeface="Times New Roman" panose="02020603050405020304" pitchFamily="18" charset="0"/>
                <a:cs typeface="Times New Roman" panose="02020603050405020304" pitchFamily="18" charset="0"/>
              </a:rPr>
              <a:t>their levels of stress were slightly different from those of the nurses who did not use the technique (Calisi, 2007)</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1471601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b="1" dirty="0" smtClean="0">
                <a:latin typeface="Times New Roman" panose="02020603050405020304" pitchFamily="18" charset="0"/>
                <a:cs typeface="Times New Roman" panose="02020603050405020304" pitchFamily="18" charset="0"/>
              </a:rPr>
              <a:t>Recommendations</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800" dirty="0" smtClean="0">
                <a:latin typeface="Times New Roman" panose="02020603050405020304" pitchFamily="18" charset="0"/>
                <a:cs typeface="Times New Roman" panose="02020603050405020304" pitchFamily="18" charset="0"/>
              </a:rPr>
              <a:t>Relaxation response should be incorporated to nursing</a:t>
            </a:r>
          </a:p>
          <a:p>
            <a:r>
              <a:rPr lang="en-US" sz="2800" dirty="0" smtClean="0">
                <a:latin typeface="Times New Roman" panose="02020603050405020304" pitchFamily="18" charset="0"/>
                <a:cs typeface="Times New Roman" panose="02020603050405020304" pitchFamily="18" charset="0"/>
              </a:rPr>
              <a:t>Nurses should teach their patients as well as peers </a:t>
            </a:r>
          </a:p>
          <a:p>
            <a:r>
              <a:rPr lang="en-US" sz="2800" dirty="0" smtClean="0">
                <a:latin typeface="Times New Roman" panose="02020603050405020304" pitchFamily="18" charset="0"/>
                <a:cs typeface="Times New Roman" panose="02020603050405020304" pitchFamily="18" charset="0"/>
              </a:rPr>
              <a:t>Further research </a:t>
            </a:r>
            <a:r>
              <a:rPr lang="en-US" sz="2800" dirty="0">
                <a:latin typeface="Times New Roman" panose="02020603050405020304" pitchFamily="18" charset="0"/>
                <a:cs typeface="Times New Roman" panose="02020603050405020304" pitchFamily="18" charset="0"/>
              </a:rPr>
              <a:t>should be </a:t>
            </a:r>
            <a:r>
              <a:rPr lang="en-US" sz="2800" dirty="0" smtClean="0">
                <a:latin typeface="Times New Roman" panose="02020603050405020304" pitchFamily="18" charset="0"/>
                <a:cs typeface="Times New Roman" panose="02020603050405020304" pitchFamily="18" charset="0"/>
              </a:rPr>
              <a:t>conducted find conclusive evidence on all benefits of RR </a:t>
            </a:r>
          </a:p>
          <a:p>
            <a:r>
              <a:rPr lang="en-US" sz="2800" dirty="0" smtClean="0">
                <a:latin typeface="Times New Roman" panose="02020603050405020304" pitchFamily="18" charset="0"/>
                <a:cs typeface="Times New Roman" panose="02020603050405020304" pitchFamily="18" charset="0"/>
              </a:rPr>
              <a:t>whether RR can help manage work related stress among nurses should be the area of focus</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2715973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b="1" dirty="0" smtClean="0">
                <a:latin typeface="Times New Roman" panose="02020603050405020304" pitchFamily="18" charset="0"/>
                <a:cs typeface="Times New Roman" panose="02020603050405020304" pitchFamily="18" charset="0"/>
              </a:rPr>
              <a:t>Comments </a:t>
            </a:r>
            <a:r>
              <a:rPr lang="en-US" sz="3200" b="1" dirty="0" smtClean="0">
                <a:latin typeface="Times New Roman" panose="02020603050405020304" pitchFamily="18" charset="0"/>
                <a:cs typeface="Times New Roman" panose="02020603050405020304" pitchFamily="18" charset="0"/>
              </a:rPr>
              <a:t>on </a:t>
            </a:r>
            <a:r>
              <a:rPr lang="en-US" sz="3200" b="1" dirty="0" smtClean="0">
                <a:latin typeface="Times New Roman" panose="02020603050405020304" pitchFamily="18" charset="0"/>
                <a:cs typeface="Times New Roman" panose="02020603050405020304" pitchFamily="18" charset="0"/>
              </a:rPr>
              <a:t>Stock Epinephrine Auto-injectors </a:t>
            </a:r>
            <a:r>
              <a:rPr lang="en-US" sz="3200" b="1" dirty="0" smtClean="0">
                <a:latin typeface="Times New Roman" panose="02020603050405020304" pitchFamily="18" charset="0"/>
                <a:cs typeface="Times New Roman" panose="02020603050405020304" pitchFamily="18" charset="0"/>
              </a:rPr>
              <a:t>in </a:t>
            </a:r>
            <a:r>
              <a:rPr lang="en-US" sz="3200" b="1" dirty="0" smtClean="0">
                <a:latin typeface="Times New Roman" panose="02020603050405020304" pitchFamily="18" charset="0"/>
                <a:cs typeface="Times New Roman" panose="02020603050405020304" pitchFamily="18" charset="0"/>
              </a:rPr>
              <a:t>Schools EBP Projects</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54954" y="2603499"/>
            <a:ext cx="8825659" cy="4111199"/>
          </a:xfrm>
        </p:spPr>
        <p:txBody>
          <a:bodyPr>
            <a:normAutofit/>
          </a:bodyPr>
          <a:lstStyle/>
          <a:p>
            <a:r>
              <a:rPr lang="en-US" sz="2800" dirty="0" smtClean="0">
                <a:latin typeface="Times New Roman" panose="02020603050405020304" pitchFamily="18" charset="0"/>
                <a:cs typeface="Times New Roman" panose="02020603050405020304" pitchFamily="18" charset="0"/>
              </a:rPr>
              <a:t>They research project was about how schools should deal with anaphylactic emergencies </a:t>
            </a:r>
            <a:endParaRPr lang="en-US" sz="2800" dirty="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Also, the role schools nurses in managing this and other conditions.</a:t>
            </a:r>
          </a:p>
          <a:p>
            <a:r>
              <a:rPr lang="en-US" sz="2800" dirty="0" smtClean="0">
                <a:latin typeface="Times New Roman" panose="02020603050405020304" pitchFamily="18" charset="0"/>
                <a:cs typeface="Times New Roman" panose="02020603050405020304" pitchFamily="18" charset="0"/>
              </a:rPr>
              <a:t>The research presented a well formatted PICO question</a:t>
            </a:r>
          </a:p>
          <a:p>
            <a:r>
              <a:rPr lang="en-US" sz="2800" dirty="0" smtClean="0">
                <a:latin typeface="Times New Roman" panose="02020603050405020304" pitchFamily="18" charset="0"/>
                <a:cs typeface="Times New Roman" panose="02020603050405020304" pitchFamily="18" charset="0"/>
              </a:rPr>
              <a:t>The population in question was the school nurses</a:t>
            </a:r>
          </a:p>
          <a:p>
            <a:r>
              <a:rPr lang="en-US" sz="2800" dirty="0" smtClean="0">
                <a:latin typeface="Times New Roman" panose="02020603050405020304" pitchFamily="18" charset="0"/>
                <a:cs typeface="Times New Roman" panose="02020603050405020304" pitchFamily="18" charset="0"/>
              </a:rPr>
              <a:t>The intervention was presence of stock epinephrine auto-injectors in schools.</a:t>
            </a:r>
          </a:p>
        </p:txBody>
      </p:sp>
    </p:spTree>
    <p:extLst>
      <p:ext uri="{BB962C8B-B14F-4D97-AF65-F5344CB8AC3E}">
        <p14:creationId xmlns:p14="http://schemas.microsoft.com/office/powerpoint/2010/main" xmlns="" val="36935243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solidFill>
                  <a:srgbClr val="EBEBEB"/>
                </a:solidFill>
                <a:latin typeface="Times New Roman" panose="02020603050405020304" pitchFamily="18" charset="0"/>
                <a:cs typeface="Times New Roman" panose="02020603050405020304" pitchFamily="18" charset="0"/>
              </a:rPr>
              <a:t>Comments </a:t>
            </a:r>
            <a:r>
              <a:rPr lang="en-US" sz="3200" b="1" dirty="0" smtClean="0">
                <a:solidFill>
                  <a:srgbClr val="EBEBEB"/>
                </a:solidFill>
                <a:latin typeface="Times New Roman" panose="02020603050405020304" pitchFamily="18" charset="0"/>
                <a:cs typeface="Times New Roman" panose="02020603050405020304" pitchFamily="18" charset="0"/>
              </a:rPr>
              <a:t>on </a:t>
            </a:r>
            <a:r>
              <a:rPr lang="en-US" sz="3200" b="1" dirty="0">
                <a:solidFill>
                  <a:srgbClr val="EBEBEB"/>
                </a:solidFill>
                <a:latin typeface="Times New Roman" panose="02020603050405020304" pitchFamily="18" charset="0"/>
                <a:cs typeface="Times New Roman" panose="02020603050405020304" pitchFamily="18" charset="0"/>
              </a:rPr>
              <a:t>Stock Epinephrine Auto-injectors </a:t>
            </a:r>
            <a:r>
              <a:rPr lang="en-US" sz="3200" b="1" dirty="0" smtClean="0">
                <a:solidFill>
                  <a:srgbClr val="EBEBEB"/>
                </a:solidFill>
                <a:latin typeface="Times New Roman" panose="02020603050405020304" pitchFamily="18" charset="0"/>
                <a:cs typeface="Times New Roman" panose="02020603050405020304" pitchFamily="18" charset="0"/>
              </a:rPr>
              <a:t>in </a:t>
            </a:r>
            <a:r>
              <a:rPr lang="en-US" sz="3200" b="1" dirty="0">
                <a:solidFill>
                  <a:srgbClr val="EBEBEB"/>
                </a:solidFill>
                <a:latin typeface="Times New Roman" panose="02020603050405020304" pitchFamily="18" charset="0"/>
                <a:cs typeface="Times New Roman" panose="02020603050405020304" pitchFamily="18" charset="0"/>
              </a:rPr>
              <a:t>Schools EBP Projects</a:t>
            </a:r>
            <a:endParaRPr lang="en-US" dirty="0"/>
          </a:p>
        </p:txBody>
      </p:sp>
      <p:sp>
        <p:nvSpPr>
          <p:cNvPr id="3" name="Content Placeholder 2"/>
          <p:cNvSpPr>
            <a:spLocks noGrp="1"/>
          </p:cNvSpPr>
          <p:nvPr>
            <p:ph idx="1"/>
          </p:nvPr>
        </p:nvSpPr>
        <p:spPr>
          <a:xfrm>
            <a:off x="1163828" y="1918446"/>
            <a:ext cx="10131701" cy="5127813"/>
          </a:xfrm>
        </p:spPr>
        <p:txBody>
          <a:bodyPr>
            <a:noAutofit/>
          </a:bodyPr>
          <a:lstStyle/>
          <a:p>
            <a:r>
              <a:rPr lang="en-US" sz="2700" dirty="0">
                <a:latin typeface="Times New Roman" panose="02020603050405020304" pitchFamily="18" charset="0"/>
                <a:cs typeface="Times New Roman" panose="02020603050405020304" pitchFamily="18" charset="0"/>
              </a:rPr>
              <a:t>The observation was whether the intervention helped reduce complications associated with anaphylactic emergencies among students</a:t>
            </a:r>
            <a:endParaRPr lang="en-US" sz="2700" dirty="0" smtClean="0">
              <a:latin typeface="Times New Roman" panose="02020603050405020304" pitchFamily="18" charset="0"/>
              <a:cs typeface="Times New Roman" panose="02020603050405020304" pitchFamily="18" charset="0"/>
            </a:endParaRPr>
          </a:p>
          <a:p>
            <a:r>
              <a:rPr lang="en-US" sz="2700" dirty="0" smtClean="0">
                <a:latin typeface="Times New Roman" panose="02020603050405020304" pitchFamily="18" charset="0"/>
                <a:cs typeface="Times New Roman" panose="02020603050405020304" pitchFamily="18" charset="0"/>
              </a:rPr>
              <a:t>The paper also provided good definitions of reliability and Validity was with regards to </a:t>
            </a:r>
            <a:r>
              <a:rPr lang="en-US" sz="2700" dirty="0">
                <a:latin typeface="Times New Roman" panose="02020603050405020304" pitchFamily="18" charset="0"/>
                <a:cs typeface="Times New Roman" panose="02020603050405020304" pitchFamily="18" charset="0"/>
              </a:rPr>
              <a:t>any research(grove et al., 2015</a:t>
            </a:r>
            <a:r>
              <a:rPr lang="en-US" sz="2700" dirty="0" smtClean="0">
                <a:latin typeface="Times New Roman" panose="02020603050405020304" pitchFamily="18" charset="0"/>
                <a:cs typeface="Times New Roman" panose="02020603050405020304" pitchFamily="18" charset="0"/>
              </a:rPr>
              <a:t>)</a:t>
            </a:r>
          </a:p>
          <a:p>
            <a:r>
              <a:rPr lang="en-US" sz="2700" dirty="0" smtClean="0">
                <a:latin typeface="Times New Roman" panose="02020603050405020304" pitchFamily="18" charset="0"/>
                <a:cs typeface="Times New Roman" panose="02020603050405020304" pitchFamily="18" charset="0"/>
              </a:rPr>
              <a:t> also how the two aspects were ensured in the research was clearly shown</a:t>
            </a:r>
          </a:p>
          <a:p>
            <a:r>
              <a:rPr lang="en-US" sz="2700" dirty="0" smtClean="0">
                <a:latin typeface="Times New Roman" panose="02020603050405020304" pitchFamily="18" charset="0"/>
                <a:cs typeface="Times New Roman" panose="02020603050405020304" pitchFamily="18" charset="0"/>
              </a:rPr>
              <a:t>The paper was impressive in its definition of additional strengths of the research article it was based upon</a:t>
            </a:r>
          </a:p>
          <a:p>
            <a:r>
              <a:rPr lang="en-US" sz="2700" dirty="0" smtClean="0">
                <a:latin typeface="Times New Roman" panose="02020603050405020304" pitchFamily="18" charset="0"/>
                <a:cs typeface="Times New Roman" panose="02020603050405020304" pitchFamily="18" charset="0"/>
              </a:rPr>
              <a:t>The paper had a strong recommendation section and a conclusion that summarized the PICO question and other aspects of the research</a:t>
            </a:r>
            <a:endParaRPr lang="en-US" sz="27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4455327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b="1" dirty="0" smtClean="0">
                <a:latin typeface="Times New Roman" panose="02020603050405020304" pitchFamily="18" charset="0"/>
                <a:cs typeface="Times New Roman" panose="02020603050405020304" pitchFamily="18" charset="0"/>
              </a:rPr>
              <a:t>References</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54954" y="2603499"/>
            <a:ext cx="8825659" cy="4752643"/>
          </a:xfrm>
        </p:spPr>
        <p:txBody>
          <a:bodyPr>
            <a:normAutofit/>
          </a:bodyPr>
          <a:lstStyle/>
          <a:p>
            <a:pPr marL="0" indent="-457200">
              <a:buNone/>
            </a:pPr>
            <a:r>
              <a:rPr lang="en-US" sz="2600" dirty="0">
                <a:latin typeface="Times New Roman" panose="02020603050405020304" pitchFamily="18" charset="0"/>
                <a:cs typeface="Times New Roman" panose="02020603050405020304" pitchFamily="18" charset="0"/>
              </a:rPr>
              <a:t>Aiken, L., Clarke, S., Sloane, D., Sochalski, J., &amp; Silber, J. </a:t>
            </a:r>
            <a:r>
              <a:rPr lang="en-US" sz="2600" dirty="0" smtClean="0">
                <a:latin typeface="Times New Roman" panose="02020603050405020304" pitchFamily="18" charset="0"/>
                <a:cs typeface="Times New Roman" panose="02020603050405020304" pitchFamily="18" charset="0"/>
              </a:rPr>
              <a:t>	(</a:t>
            </a:r>
            <a:r>
              <a:rPr lang="en-US" sz="2600" dirty="0">
                <a:latin typeface="Times New Roman" panose="02020603050405020304" pitchFamily="18" charset="0"/>
                <a:cs typeface="Times New Roman" panose="02020603050405020304" pitchFamily="18" charset="0"/>
              </a:rPr>
              <a:t>2002). Hospital nurse staffing and patient mortality, nurse </a:t>
            </a:r>
            <a:r>
              <a:rPr lang="en-US" sz="2600" dirty="0" smtClean="0">
                <a:latin typeface="Times New Roman" panose="02020603050405020304" pitchFamily="18" charset="0"/>
                <a:cs typeface="Times New Roman" panose="02020603050405020304" pitchFamily="18" charset="0"/>
              </a:rPr>
              <a:t>	burnout </a:t>
            </a:r>
            <a:r>
              <a:rPr lang="en-US" sz="2600" dirty="0">
                <a:latin typeface="Times New Roman" panose="02020603050405020304" pitchFamily="18" charset="0"/>
                <a:cs typeface="Times New Roman" panose="02020603050405020304" pitchFamily="18" charset="0"/>
              </a:rPr>
              <a:t>and job dissatisfaction. Journal of American medical </a:t>
            </a:r>
            <a:r>
              <a:rPr lang="en-US" sz="2600" dirty="0" smtClean="0">
                <a:latin typeface="Times New Roman" panose="02020603050405020304" pitchFamily="18" charset="0"/>
                <a:cs typeface="Times New Roman" panose="02020603050405020304" pitchFamily="18" charset="0"/>
              </a:rPr>
              <a:t>	association</a:t>
            </a:r>
            <a:r>
              <a:rPr lang="en-US" sz="2600" dirty="0">
                <a:latin typeface="Times New Roman" panose="02020603050405020304" pitchFamily="18" charset="0"/>
                <a:cs typeface="Times New Roman" panose="02020603050405020304" pitchFamily="18" charset="0"/>
              </a:rPr>
              <a:t>, 288</a:t>
            </a:r>
            <a:r>
              <a:rPr lang="en-US" sz="2600" dirty="0" smtClean="0">
                <a:latin typeface="Times New Roman" panose="02020603050405020304" pitchFamily="18" charset="0"/>
                <a:cs typeface="Times New Roman" panose="02020603050405020304" pitchFamily="18" charset="0"/>
              </a:rPr>
              <a:t>.</a:t>
            </a:r>
          </a:p>
          <a:p>
            <a:pPr marL="0" indent="-457200">
              <a:buNone/>
            </a:pPr>
            <a:r>
              <a:rPr lang="en-US" sz="2600" dirty="0" smtClean="0">
                <a:latin typeface="Times New Roman" panose="02020603050405020304" pitchFamily="18" charset="0"/>
                <a:cs typeface="Times New Roman" panose="02020603050405020304" pitchFamily="18" charset="0"/>
              </a:rPr>
              <a:t>Calisi, c. (</a:t>
            </a:r>
            <a:r>
              <a:rPr lang="en-US" sz="2600" dirty="0">
                <a:latin typeface="Times New Roman" panose="02020603050405020304" pitchFamily="18" charset="0"/>
                <a:cs typeface="Times New Roman" panose="02020603050405020304" pitchFamily="18" charset="0"/>
              </a:rPr>
              <a:t>2007). The Effects of Relaxation Response on Nurse’ </a:t>
            </a:r>
            <a:r>
              <a:rPr lang="en-US" sz="2600" dirty="0" smtClean="0">
                <a:latin typeface="Times New Roman" panose="02020603050405020304" pitchFamily="18" charset="0"/>
                <a:cs typeface="Times New Roman" panose="02020603050405020304" pitchFamily="18" charset="0"/>
              </a:rPr>
              <a:t>	Level </a:t>
            </a:r>
            <a:r>
              <a:rPr lang="en-US" sz="2600" dirty="0">
                <a:latin typeface="Times New Roman" panose="02020603050405020304" pitchFamily="18" charset="0"/>
                <a:cs typeface="Times New Roman" panose="02020603050405020304" pitchFamily="18" charset="0"/>
              </a:rPr>
              <a:t>of Anxiety, Depression, Well-Being, Work-Related </a:t>
            </a:r>
            <a:r>
              <a:rPr lang="en-US" sz="2600" dirty="0" smtClean="0">
                <a:latin typeface="Times New Roman" panose="02020603050405020304" pitchFamily="18" charset="0"/>
                <a:cs typeface="Times New Roman" panose="02020603050405020304" pitchFamily="18" charset="0"/>
              </a:rPr>
              <a:t>	Stress</a:t>
            </a:r>
            <a:r>
              <a:rPr lang="en-US" sz="2600" dirty="0">
                <a:latin typeface="Times New Roman" panose="02020603050405020304" pitchFamily="18" charset="0"/>
                <a:cs typeface="Times New Roman" panose="02020603050405020304" pitchFamily="18" charset="0"/>
              </a:rPr>
              <a:t>, and Confidence to Teach Students</a:t>
            </a:r>
            <a:r>
              <a:rPr lang="en-US" sz="2600" dirty="0" smtClean="0">
                <a:latin typeface="Times New Roman" panose="02020603050405020304" pitchFamily="18" charset="0"/>
                <a:cs typeface="Times New Roman" panose="02020603050405020304" pitchFamily="18" charset="0"/>
              </a:rPr>
              <a:t>.</a:t>
            </a:r>
          </a:p>
          <a:p>
            <a:pPr marL="0" indent="-457200">
              <a:buNone/>
            </a:pPr>
            <a:r>
              <a:rPr lang="en-US" sz="2600" dirty="0" smtClean="0">
                <a:latin typeface="Times New Roman" panose="02020603050405020304" pitchFamily="18" charset="0"/>
                <a:cs typeface="Times New Roman" panose="02020603050405020304" pitchFamily="18" charset="0"/>
              </a:rPr>
              <a:t>Grove, S.K., Gray, J.R., Burns, N. (2015). Understanding nursing </a:t>
            </a:r>
            <a:r>
              <a:rPr lang="en-US" sz="2600" dirty="0" smtClean="0">
                <a:latin typeface="Times New Roman" panose="02020603050405020304" pitchFamily="18" charset="0"/>
                <a:cs typeface="Times New Roman" panose="02020603050405020304" pitchFamily="18" charset="0"/>
              </a:rPr>
              <a:t>	research</a:t>
            </a:r>
            <a:r>
              <a:rPr lang="en-US" sz="2600" dirty="0" smtClean="0">
                <a:latin typeface="Times New Roman" panose="02020603050405020304" pitchFamily="18" charset="0"/>
                <a:cs typeface="Times New Roman" panose="02020603050405020304" pitchFamily="18" charset="0"/>
              </a:rPr>
              <a:t>; building an evidence based practice.(6</a:t>
            </a:r>
            <a:r>
              <a:rPr lang="en-US" sz="2600" baseline="30000" dirty="0" smtClean="0">
                <a:latin typeface="Times New Roman" panose="02020603050405020304" pitchFamily="18" charset="0"/>
                <a:cs typeface="Times New Roman" panose="02020603050405020304" pitchFamily="18" charset="0"/>
              </a:rPr>
              <a:t>th</a:t>
            </a:r>
            <a:r>
              <a:rPr lang="en-US" sz="2600" dirty="0" smtClean="0">
                <a:latin typeface="Times New Roman" panose="02020603050405020304" pitchFamily="18" charset="0"/>
                <a:cs typeface="Times New Roman" panose="02020603050405020304" pitchFamily="18" charset="0"/>
              </a:rPr>
              <a:t> ed) St </a:t>
            </a:r>
            <a:r>
              <a:rPr lang="en-US" sz="2600" dirty="0" smtClean="0">
                <a:latin typeface="Times New Roman" panose="02020603050405020304" pitchFamily="18" charset="0"/>
                <a:cs typeface="Times New Roman" panose="02020603050405020304" pitchFamily="18" charset="0"/>
              </a:rPr>
              <a:t>	Louis</a:t>
            </a:r>
            <a:r>
              <a:rPr lang="en-US" sz="2600" dirty="0" smtClean="0">
                <a:latin typeface="Times New Roman" panose="02020603050405020304" pitchFamily="18" charset="0"/>
                <a:cs typeface="Times New Roman" panose="02020603050405020304" pitchFamily="18" charset="0"/>
              </a:rPr>
              <a:t>, MO: </a:t>
            </a:r>
            <a:r>
              <a:rPr lang="en-US" sz="2600" dirty="0">
                <a:latin typeface="Times New Roman" panose="02020603050405020304" pitchFamily="18" charset="0"/>
                <a:cs typeface="Times New Roman" panose="02020603050405020304" pitchFamily="18" charset="0"/>
              </a:rPr>
              <a:t>E</a:t>
            </a:r>
            <a:r>
              <a:rPr lang="en-US" sz="2600" dirty="0" smtClean="0">
                <a:latin typeface="Times New Roman" panose="02020603050405020304" pitchFamily="18" charset="0"/>
                <a:cs typeface="Times New Roman" panose="02020603050405020304" pitchFamily="18" charset="0"/>
              </a:rPr>
              <a:t>lisiever Saunders </a:t>
            </a:r>
            <a:endParaRPr lang="en-US" sz="2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15850141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xmlns=""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240</TotalTime>
  <Words>1248</Words>
  <Application>Microsoft Office PowerPoint</Application>
  <PresentationFormat>Custom</PresentationFormat>
  <Paragraphs>86</Paragraphs>
  <Slides>10</Slides>
  <Notes>9</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Ion Boardroom</vt:lpstr>
      <vt:lpstr>EBP Project- Sharing the Evidence Student’s Name Institutional Affiliation</vt:lpstr>
      <vt:lpstr>Pico Question </vt:lpstr>
      <vt:lpstr>Nurse Quit Their Jobs Due to Work Related Stress</vt:lpstr>
      <vt:lpstr>RR Boost Nurses Teaching Confidence</vt:lpstr>
      <vt:lpstr>Nurses Were Receptive To Learning The RR Self-care Skills</vt:lpstr>
      <vt:lpstr>RR Had Negligible Effects On Nurse’ Work Related Mental Health Problems</vt:lpstr>
      <vt:lpstr>Recommendations</vt:lpstr>
      <vt:lpstr>Comments on Stock Epinephrine Auto-injectors in Schools EBP Projects</vt:lpstr>
      <vt:lpstr>Comments on Stock Epinephrine Auto-injectors in Schools EBP Projects</vt:lpstr>
      <vt:lpstr>References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EBP project- sharing the evidence students name institutional affiliation</dc:title>
  <dc:creator>eric wachaga</dc:creator>
  <cp:lastModifiedBy>mwaura</cp:lastModifiedBy>
  <cp:revision>25</cp:revision>
  <dcterms:created xsi:type="dcterms:W3CDTF">2018-09-06T05:02:35Z</dcterms:created>
  <dcterms:modified xsi:type="dcterms:W3CDTF">2018-09-08T19:00:16Z</dcterms:modified>
</cp:coreProperties>
</file>